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</p:sldIdLst>
  <p:sldSz cy="5143500" cx="9144000"/>
  <p:notesSz cx="6858000" cy="9144000"/>
  <p:embeddedFontLst>
    <p:embeddedFont>
      <p:font typeface="Overpass Mono Light"/>
      <p:regular r:id="rId84"/>
      <p:bold r:id="rId85"/>
    </p:embeddedFont>
    <p:embeddedFont>
      <p:font typeface="Anaheim"/>
      <p:regular r:id="rId86"/>
    </p:embeddedFont>
    <p:embeddedFont>
      <p:font typeface="Barlow Condensed ExtraBold"/>
      <p:bold r:id="rId87"/>
      <p:boldItalic r:id="rId88"/>
    </p:embeddedFont>
    <p:embeddedFont>
      <p:font typeface="Overpass Mono"/>
      <p:regular r:id="rId89"/>
      <p:bold r:id="rId90"/>
    </p:embeddedFont>
    <p:embeddedFont>
      <p:font typeface="Fira Code"/>
      <p:regular r:id="rId91"/>
      <p:bold r:id="rId92"/>
    </p:embeddedFont>
    <p:embeddedFont>
      <p:font typeface="Roboto Mono"/>
      <p:regular r:id="rId93"/>
      <p:bold r:id="rId94"/>
      <p:italic r:id="rId95"/>
      <p:boldItalic r:id="rId96"/>
    </p:embeddedFont>
    <p:embeddedFont>
      <p:font typeface="Barlow"/>
      <p:regular r:id="rId97"/>
      <p:bold r:id="rId98"/>
      <p:italic r:id="rId99"/>
      <p:boldItalic r:id="rId100"/>
    </p:embeddedFont>
    <p:embeddedFont>
      <p:font typeface="Overpass Mono Medium"/>
      <p:regular r:id="rId101"/>
      <p:bold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2" Type="http://schemas.openxmlformats.org/officeDocument/2006/relationships/font" Target="fonts/OverpassMonoMedium-bold.fntdata"/><Relationship Id="rId101" Type="http://schemas.openxmlformats.org/officeDocument/2006/relationships/font" Target="fonts/OverpassMonoMedium-regular.fntdata"/><Relationship Id="rId100" Type="http://schemas.openxmlformats.org/officeDocument/2006/relationships/font" Target="fonts/Barlow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RobotoMono-italic.fntdata"/><Relationship Id="rId94" Type="http://schemas.openxmlformats.org/officeDocument/2006/relationships/font" Target="fonts/RobotoMono-bold.fntdata"/><Relationship Id="rId97" Type="http://schemas.openxmlformats.org/officeDocument/2006/relationships/font" Target="fonts/Barlow-regular.fntdata"/><Relationship Id="rId96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99" Type="http://schemas.openxmlformats.org/officeDocument/2006/relationships/font" Target="fonts/Barlow-italic.fntdata"/><Relationship Id="rId10" Type="http://schemas.openxmlformats.org/officeDocument/2006/relationships/slide" Target="slides/slide6.xml"/><Relationship Id="rId98" Type="http://schemas.openxmlformats.org/officeDocument/2006/relationships/font" Target="fonts/Barlow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FiraCode-regular.fntdata"/><Relationship Id="rId90" Type="http://schemas.openxmlformats.org/officeDocument/2006/relationships/font" Target="fonts/OverpassMono-bold.fntdata"/><Relationship Id="rId93" Type="http://schemas.openxmlformats.org/officeDocument/2006/relationships/font" Target="fonts/RobotoMono-regular.fntdata"/><Relationship Id="rId92" Type="http://schemas.openxmlformats.org/officeDocument/2006/relationships/font" Target="fonts/FiraCode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font" Target="fonts/OverpassMonoLight-regular.fntdata"/><Relationship Id="rId83" Type="http://schemas.openxmlformats.org/officeDocument/2006/relationships/slide" Target="slides/slide79.xml"/><Relationship Id="rId86" Type="http://schemas.openxmlformats.org/officeDocument/2006/relationships/font" Target="fonts/Anaheim-regular.fntdata"/><Relationship Id="rId85" Type="http://schemas.openxmlformats.org/officeDocument/2006/relationships/font" Target="fonts/OverpassMonoLight-bold.fntdata"/><Relationship Id="rId88" Type="http://schemas.openxmlformats.org/officeDocument/2006/relationships/font" Target="fonts/BarlowCondensedExtraBold-boldItalic.fntdata"/><Relationship Id="rId87" Type="http://schemas.openxmlformats.org/officeDocument/2006/relationships/font" Target="fonts/BarlowCondensedExtraBold-bold.fntdata"/><Relationship Id="rId89" Type="http://schemas.openxmlformats.org/officeDocument/2006/relationships/font" Target="fonts/OverpassMono-regular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c076d69f4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c076d69f4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224e3d4b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224e3d4b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2331905d0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2331905d0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331905d0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2331905d0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c076d69f4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c076d69f4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224e3d4ba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224e3d4ba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24e3d4ba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224e3d4ba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224e3d4ba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224e3d4ba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224e3d4ba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224e3d4ba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224e3d4ba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224e3d4ba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224e3d4ba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224e3d4ba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224e3d4ba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224e3d4ba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24e3d4ba6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24e3d4ba6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224e3d4ba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224e3d4ba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224e3d4ba6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224e3d4ba6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224e3d4ba6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224e3d4ba6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224e3d4ba6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224e3d4ba6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224e3d4ba6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224e3d4ba6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24e3d4ba6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224e3d4ba6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224e3d4ba6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224e3d4ba6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331905d0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331905d0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224e3d4ba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224e3d4ba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224e3d4ba6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224e3d4ba6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224e3d4ba6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224e3d4ba6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224e3d4ba6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224e3d4ba6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224e3d4ba6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224e3d4ba6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331905d0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2331905d0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224e3d4ba6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224e3d4ba6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224e3d4ba6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224e3d4ba6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224e3d4ba6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224e3d4ba6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224e3d4ba6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224e3d4ba6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224e3d4ba6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224e3d4ba6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224e3d4ba6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224e3d4ba6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2331905d0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2331905d0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2331905d0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2331905d0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224e3d4ba6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224e3d4ba6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224e3d4ba6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224e3d4ba6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224e3d4ba6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224e3d4ba6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224e3d4ba6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224e3d4ba6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2331905d0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2331905d0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224e3d4ba6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224e3d4ba6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42b6052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42b6052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224e3d4ba6_1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224e3d4ba6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224e3d4ba6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224e3d4ba6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f4bbf67c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f4bbf67c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224e3d4ba6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224e3d4ba6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224e3d4ba6_1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224e3d4ba6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224e3d4ba6_1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224e3d4ba6_1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224e3d4ba6_1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224e3d4ba6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224e3d4ba6_1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224e3d4ba6_1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2331905d0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2331905d0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285cde41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285cde41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ba0a9c6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ba0a9c6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285cde418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285cde418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2331905d0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2331905d0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2331905d0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2331905d0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2331905d0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2331905d0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2331905d0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22331905d0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2331905d0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2331905d0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2331905d0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2331905d0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2331905d0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22331905d0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f4bbf67ca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f4bbf67ca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2331905d03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2331905d03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c4a7f9448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c4a7f9448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2331905d03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22331905d03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2331905d03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2331905d03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2331905d0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2331905d0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42b6052e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42b6052e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42b6052ef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142b6052ef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078aa2d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2078aa2d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078aa2d6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2078aa2d6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078aa2d6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078aa2d6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078aa2d6f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078aa2d6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42b6052efb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42b6052efb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b3434e5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bb3434e5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firebase.google.com/docs/database/usage/limits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hyperlink" Target="https://firebase.google.com/docs/guides?authuser=0&amp;hl=en" TargetMode="External"/><Relationship Id="rId5" Type="http://schemas.openxmlformats.org/officeDocument/2006/relationships/hyperlink" Target="https://firebase.google.com/docs/samples?authuser=0&amp;hl=en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hyperlink" Target="https://firebase.google.com/docs/crashlytics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firebase.google.com/docs/analytics/android/start" TargetMode="External"/><Relationship Id="rId4" Type="http://schemas.openxmlformats.org/officeDocument/2006/relationships/hyperlink" Target="https://firebase.google.com/docs/auth/android/start" TargetMode="External"/><Relationship Id="rId9" Type="http://schemas.openxmlformats.org/officeDocument/2006/relationships/hyperlink" Target="https://firebase.google.com/docs/cloud-messaging/android/client" TargetMode="External"/><Relationship Id="rId5" Type="http://schemas.openxmlformats.org/officeDocument/2006/relationships/hyperlink" Target="https://firebase.google.com/docs/firestore/quickstart" TargetMode="External"/><Relationship Id="rId6" Type="http://schemas.openxmlformats.org/officeDocument/2006/relationships/hyperlink" Target="https://firebase.google.com/docs/database/android/start" TargetMode="External"/><Relationship Id="rId7" Type="http://schemas.openxmlformats.org/officeDocument/2006/relationships/hyperlink" Target="https://firebase.google.com/docs/storage/android/start" TargetMode="External"/><Relationship Id="rId8" Type="http://schemas.openxmlformats.org/officeDocument/2006/relationships/hyperlink" Target="https://firebase.google.com/docs/functions/callable#call_the_function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hyperlink" Target="https://console.firebase.google.com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Relationship Id="rId4" Type="http://schemas.openxmlformats.org/officeDocument/2006/relationships/hyperlink" Target="https://developer.android.com/jetpack/compose/side-effect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3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 Online Cloud Database, </a:t>
            </a:r>
            <a:endParaRPr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Common app solutions: Firebase 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#13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4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4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4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4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4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4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4"/>
          <p:cNvSpPr txBox="1"/>
          <p:nvPr>
            <p:ph idx="4294967295" type="title"/>
          </p:nvPr>
        </p:nvSpPr>
        <p:spPr>
          <a:xfrm>
            <a:off x="4948225" y="874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FireBase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API LEVEL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5" name="Google Shape;455;p34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56" name="Google Shape;4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51" y="543306"/>
            <a:ext cx="3455701" cy="4447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34"/>
          <p:cNvCxnSpPr/>
          <p:nvPr/>
        </p:nvCxnSpPr>
        <p:spPr>
          <a:xfrm flipH="1">
            <a:off x="2971925" y="1963875"/>
            <a:ext cx="2244300" cy="10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34"/>
          <p:cNvSpPr txBox="1"/>
          <p:nvPr/>
        </p:nvSpPr>
        <p:spPr>
          <a:xfrm>
            <a:off x="4663000" y="2743200"/>
            <a:ext cx="36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KitKat API level 19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59" name="Google Shape;4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2" y="3202175"/>
            <a:ext cx="2913086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5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5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5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5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5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5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5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FireBase Criteria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2" name="Google Shape;472;p35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73" name="Google Shape;473;p35"/>
          <p:cNvSpPr txBox="1"/>
          <p:nvPr/>
        </p:nvSpPr>
        <p:spPr>
          <a:xfrm>
            <a:off x="1579350" y="1558625"/>
            <a:ext cx="5985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Övriga kriterier: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- Uses Android 4.4 or higher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- Använder sig av Jetpack, som inkluderar följande kriterier: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- com.android.tools.build:gradle v3.2.1 eller senare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- compileSdkVersion 28 eller senare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Glöm inte att logga in med ditt Google konto</a:t>
            </a:r>
            <a:endParaRPr i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74" name="Google Shape;4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9197">
            <a:off x="7258275" y="1919100"/>
            <a:ext cx="1617775" cy="16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7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7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7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7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7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7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7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FireBase Limitations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2" name="Google Shape;492;p37"/>
          <p:cNvSpPr txBox="1"/>
          <p:nvPr/>
        </p:nvSpPr>
        <p:spPr>
          <a:xfrm>
            <a:off x="2102325" y="2417275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https://firebase.google.com/docs/database/usage/limits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3" name="Google Shape;49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075" y="3349125"/>
            <a:ext cx="3217850" cy="16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Firebase: How to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9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9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9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9"/>
          <p:cNvSpPr txBox="1"/>
          <p:nvPr>
            <p:ph idx="4294967295" type="title"/>
          </p:nvPr>
        </p:nvSpPr>
        <p:spPr>
          <a:xfrm>
            <a:off x="1966387" y="107525"/>
            <a:ext cx="4963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Sign up &amp; get started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1" name="Google Shape;511;p39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2" name="Google Shape;512;p39"/>
          <p:cNvSpPr txBox="1"/>
          <p:nvPr/>
        </p:nvSpPr>
        <p:spPr>
          <a:xfrm>
            <a:off x="1579350" y="1558625"/>
            <a:ext cx="59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13" name="Google Shape;5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5085"/>
            <a:ext cx="8933125" cy="4026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39"/>
          <p:cNvCxnSpPr>
            <a:stCxn id="513" idx="1"/>
          </p:cNvCxnSpPr>
          <p:nvPr/>
        </p:nvCxnSpPr>
        <p:spPr>
          <a:xfrm>
            <a:off x="152400" y="2978093"/>
            <a:ext cx="740100" cy="1329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39"/>
          <p:cNvSpPr txBox="1"/>
          <p:nvPr/>
        </p:nvSpPr>
        <p:spPr>
          <a:xfrm>
            <a:off x="7260000" y="1558625"/>
            <a:ext cx="17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Just nu är jag inloggad, du behöver ett konto!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516" name="Google Shape;516;p39"/>
          <p:cNvCxnSpPr>
            <a:stCxn id="515" idx="0"/>
          </p:cNvCxnSpPr>
          <p:nvPr/>
        </p:nvCxnSpPr>
        <p:spPr>
          <a:xfrm flipH="1" rot="10800000">
            <a:off x="8147700" y="1244825"/>
            <a:ext cx="533700" cy="313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0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0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0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0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Add Project +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29" name="Google Shape;5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8925"/>
            <a:ext cx="4855461" cy="406217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0"/>
          <p:cNvSpPr txBox="1"/>
          <p:nvPr/>
        </p:nvSpPr>
        <p:spPr>
          <a:xfrm>
            <a:off x="5376225" y="1883875"/>
            <a:ext cx="27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Lägg till!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1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Naming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3" name="Google Shape;543;p41"/>
          <p:cNvSpPr txBox="1"/>
          <p:nvPr/>
        </p:nvSpPr>
        <p:spPr>
          <a:xfrm>
            <a:off x="5376225" y="1883875"/>
            <a:ext cx="27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Lägg till!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44" name="Google Shape;5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8623"/>
            <a:ext cx="9144003" cy="419695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1"/>
          <p:cNvSpPr txBox="1"/>
          <p:nvPr/>
        </p:nvSpPr>
        <p:spPr>
          <a:xfrm>
            <a:off x="453400" y="3054925"/>
            <a:ext cx="20055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naheim"/>
                <a:ea typeface="Anaheim"/>
                <a:cs typeface="Anaheim"/>
                <a:sym typeface="Anaheim"/>
              </a:rPr>
              <a:t>Demo-13</a:t>
            </a:r>
            <a:endParaRPr sz="11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2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2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2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2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2"/>
          <p:cNvSpPr txBox="1"/>
          <p:nvPr>
            <p:ph idx="4294967295" type="title"/>
          </p:nvPr>
        </p:nvSpPr>
        <p:spPr>
          <a:xfrm>
            <a:off x="2439465" y="107525"/>
            <a:ext cx="4284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Google Analytics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58" name="Google Shape;5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8632"/>
            <a:ext cx="9144003" cy="411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3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3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3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3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3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3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Android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71" name="Google Shape;5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6907"/>
            <a:ext cx="8839204" cy="3547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43"/>
          <p:cNvCxnSpPr/>
          <p:nvPr/>
        </p:nvCxnSpPr>
        <p:spPr>
          <a:xfrm>
            <a:off x="2036625" y="2493825"/>
            <a:ext cx="852000" cy="509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6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6"/>
          <p:cNvSpPr txBox="1"/>
          <p:nvPr>
            <p:ph idx="2" type="ctrTitle"/>
          </p:nvPr>
        </p:nvSpPr>
        <p:spPr>
          <a:xfrm flipH="1">
            <a:off x="5005175" y="184835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6"/>
          <p:cNvSpPr txBox="1"/>
          <p:nvPr>
            <p:ph idx="3" type="subTitle"/>
          </p:nvPr>
        </p:nvSpPr>
        <p:spPr>
          <a:xfrm flipH="1">
            <a:off x="4287875" y="2163475"/>
            <a:ext cx="28812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Persist &amp; Read</a:t>
            </a:r>
            <a:endParaRPr/>
          </a:p>
        </p:txBody>
      </p:sp>
      <p:sp>
        <p:nvSpPr>
          <p:cNvPr id="347" name="Google Shape;347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 flipH="1">
            <a:off x="2189800" y="3572250"/>
            <a:ext cx="30861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Setup</a:t>
            </a:r>
            <a:endParaRPr/>
          </a:p>
        </p:txBody>
      </p:sp>
      <p:sp>
        <p:nvSpPr>
          <p:cNvPr id="349" name="Google Shape;349;p26"/>
          <p:cNvSpPr txBox="1"/>
          <p:nvPr>
            <p:ph idx="8" type="ctrTitle"/>
          </p:nvPr>
        </p:nvSpPr>
        <p:spPr>
          <a:xfrm flipH="1">
            <a:off x="5005175" y="325828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6"/>
          <p:cNvSpPr txBox="1"/>
          <p:nvPr>
            <p:ph idx="9" type="subTitle"/>
          </p:nvPr>
        </p:nvSpPr>
        <p:spPr>
          <a:xfrm flipH="1">
            <a:off x="5005175" y="357341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Compose SideEffect</a:t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6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6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6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6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4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4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4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4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4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4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4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4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Package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5" name="Google Shape;585;p44"/>
          <p:cNvPicPr preferRelativeResize="0"/>
          <p:nvPr/>
        </p:nvPicPr>
        <p:blipFill rotWithShape="1">
          <a:blip r:embed="rId3">
            <a:alphaModFix/>
          </a:blip>
          <a:srcRect b="56616" l="0" r="0" t="0"/>
          <a:stretch/>
        </p:blipFill>
        <p:spPr>
          <a:xfrm>
            <a:off x="4743300" y="1026900"/>
            <a:ext cx="4400701" cy="176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6901"/>
            <a:ext cx="5054374" cy="289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p44"/>
          <p:cNvCxnSpPr/>
          <p:nvPr/>
        </p:nvCxnSpPr>
        <p:spPr>
          <a:xfrm>
            <a:off x="3574475" y="2140525"/>
            <a:ext cx="1901400" cy="322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44"/>
          <p:cNvSpPr txBox="1"/>
          <p:nvPr/>
        </p:nvSpPr>
        <p:spPr>
          <a:xfrm>
            <a:off x="5299375" y="2867900"/>
            <a:ext cx="37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Detta MÅSTE matcha!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5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5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5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5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5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5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5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5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Register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1" name="Google Shape;6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8925"/>
            <a:ext cx="4400691" cy="406217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5"/>
          <p:cNvSpPr txBox="1"/>
          <p:nvPr/>
        </p:nvSpPr>
        <p:spPr>
          <a:xfrm>
            <a:off x="4553100" y="2150900"/>
            <a:ext cx="3148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← com.example.demo13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← Android Studio Firebase Demo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← BLANK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6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6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15" name="Google Shape;6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8925"/>
            <a:ext cx="4400691" cy="406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0"/>
            <a:ext cx="59755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7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7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7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7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7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7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7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7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29" name="Google Shape;6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8925"/>
            <a:ext cx="4400691" cy="406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0"/>
            <a:ext cx="5975536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47"/>
          <p:cNvCxnSpPr/>
          <p:nvPr/>
        </p:nvCxnSpPr>
        <p:spPr>
          <a:xfrm flipH="1">
            <a:off x="2192475" y="3948550"/>
            <a:ext cx="4000500" cy="477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8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8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8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8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8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4" name="Google Shape;6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50" y="89825"/>
            <a:ext cx="7146071" cy="496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48"/>
          <p:cNvCxnSpPr/>
          <p:nvPr/>
        </p:nvCxnSpPr>
        <p:spPr>
          <a:xfrm>
            <a:off x="341525" y="1244900"/>
            <a:ext cx="1013700" cy="143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9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9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9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9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9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9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9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9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View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58" name="Google Shape;6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8925"/>
            <a:ext cx="4094245" cy="40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49"/>
          <p:cNvCxnSpPr/>
          <p:nvPr/>
        </p:nvCxnSpPr>
        <p:spPr>
          <a:xfrm rot="10800000">
            <a:off x="1579450" y="1683325"/>
            <a:ext cx="88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49"/>
          <p:cNvCxnSpPr/>
          <p:nvPr/>
        </p:nvCxnSpPr>
        <p:spPr>
          <a:xfrm flipH="1">
            <a:off x="1319750" y="1704100"/>
            <a:ext cx="1132500" cy="20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0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0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0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0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0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0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0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0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Drag And Drop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73" name="Google Shape;6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8925"/>
            <a:ext cx="3584273" cy="4062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50"/>
          <p:cNvCxnSpPr/>
          <p:nvPr/>
        </p:nvCxnSpPr>
        <p:spPr>
          <a:xfrm rot="10800000">
            <a:off x="1184475" y="1631500"/>
            <a:ext cx="2265300" cy="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50"/>
          <p:cNvCxnSpPr/>
          <p:nvPr/>
        </p:nvCxnSpPr>
        <p:spPr>
          <a:xfrm flipH="1">
            <a:off x="2015875" y="1724900"/>
            <a:ext cx="1454700" cy="7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1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1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1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1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1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1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1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1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Gradle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88" name="Google Shape;6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675" y="1016507"/>
            <a:ext cx="67627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2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2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2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2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2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2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2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2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Dependencies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1" name="Google Shape;701;p52"/>
          <p:cNvSpPr txBox="1"/>
          <p:nvPr/>
        </p:nvSpPr>
        <p:spPr>
          <a:xfrm>
            <a:off x="1278075" y="776525"/>
            <a:ext cx="5985300" cy="4079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Top-level build file where you can add configuration options common to all sub-projects/modules.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buildscript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repositories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Make sure that you have the following two repositories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google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Google's Maven repository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mavenCentral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Maven Central repository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dependencies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Add the dependency for the Google services Gradle plugin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classpath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'com.google.gms:google-services:4.3.15'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plugins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'com.android.application'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version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'7.4.2'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i="1" sz="11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'com.android.library'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version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'7.4.2'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i="1" sz="11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'org.jetbrains.kotlin.android'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version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'1.8.0'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i="1" sz="11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EF596F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3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3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3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3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3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3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3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3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14" name="Google Shape;7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250" y="1016507"/>
            <a:ext cx="68008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64" name="Google Shape;364;p27"/>
          <p:cNvSpPr txBox="1"/>
          <p:nvPr>
            <p:ph type="ctrTitle"/>
          </p:nvPr>
        </p:nvSpPr>
        <p:spPr>
          <a:xfrm flipH="1">
            <a:off x="3727650" y="3178374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</a:t>
            </a:r>
            <a:r>
              <a:rPr lang="en"/>
              <a:t>5</a:t>
            </a:r>
            <a:endParaRPr b="1" sz="3500"/>
          </a:p>
        </p:txBody>
      </p:sp>
      <p:sp>
        <p:nvSpPr>
          <p:cNvPr id="365" name="Google Shape;365;p27"/>
          <p:cNvSpPr txBox="1"/>
          <p:nvPr>
            <p:ph idx="1" type="subTitle"/>
          </p:nvPr>
        </p:nvSpPr>
        <p:spPr>
          <a:xfrm flipH="1">
            <a:off x="3727651" y="3492350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Övningar &amp; Uppgifter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366" name="Google Shape;366;p27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27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27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27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27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7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27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27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4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4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4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4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4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4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4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4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Plugin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7" name="Google Shape;727;p54"/>
          <p:cNvSpPr txBox="1"/>
          <p:nvPr/>
        </p:nvSpPr>
        <p:spPr>
          <a:xfrm>
            <a:off x="955975" y="1662550"/>
            <a:ext cx="5985300" cy="1246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plugins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'com.android.application'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'org.jetbrains.kotlin.android'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'com.google.gms.google-services'</a:t>
            </a:r>
            <a:endParaRPr sz="1100">
              <a:solidFill>
                <a:srgbClr val="89CA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28" name="Google Shape;728;p54"/>
          <p:cNvCxnSpPr/>
          <p:nvPr/>
        </p:nvCxnSpPr>
        <p:spPr>
          <a:xfrm rot="10800000">
            <a:off x="4405625" y="2338000"/>
            <a:ext cx="810600" cy="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5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5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5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5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5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5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5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5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Dependency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1" name="Google Shape;741;p55"/>
          <p:cNvSpPr txBox="1"/>
          <p:nvPr/>
        </p:nvSpPr>
        <p:spPr>
          <a:xfrm>
            <a:off x="955975" y="1662550"/>
            <a:ext cx="5985300" cy="1539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Import the Firebase BoM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'com.google.firebase:firebase-bom:31.2.3'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100">
                <a:solidFill>
                  <a:srgbClr val="FF8C00"/>
                </a:solidFill>
                <a:latin typeface="Courier New"/>
                <a:ea typeface="Courier New"/>
                <a:cs typeface="Courier New"/>
                <a:sym typeface="Courier New"/>
              </a:rPr>
              <a:t>TODO: Add the dependencies for Firebase products you want to use</a:t>
            </a:r>
            <a:endParaRPr i="1" sz="1100">
              <a:solidFill>
                <a:srgbClr val="FF8C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When using the BoM, don't specify versions in Firebase dependencies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https://firebase.google.com/docs/android/setup#available-libraries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F596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2" name="Google Shape;742;p55"/>
          <p:cNvSpPr txBox="1"/>
          <p:nvPr/>
        </p:nvSpPr>
        <p:spPr>
          <a:xfrm>
            <a:off x="955975" y="1262350"/>
            <a:ext cx="27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Dependency!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6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6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6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6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6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6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6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6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Setup Complete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55" name="Google Shape;7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38" y="1100425"/>
            <a:ext cx="7361524" cy="2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6"/>
          <p:cNvSpPr txBox="1"/>
          <p:nvPr/>
        </p:nvSpPr>
        <p:spPr>
          <a:xfrm>
            <a:off x="955975" y="41875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</a:rPr>
              <a:t>Documentation </a:t>
            </a: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https://firebase.google.com/docs/guides?authuser=0&amp;hl=en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Sample apps: </a:t>
            </a: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5"/>
              </a:rPr>
              <a:t>https://firebase.google.com/docs/samples?authuser=0&amp;hl=en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7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7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7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7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7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Restriction!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69" name="Google Shape;7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73932"/>
            <a:ext cx="8839204" cy="189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8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8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8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8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8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8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8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8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What’s next?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2" name="Google Shape;782;p58"/>
          <p:cNvSpPr txBox="1"/>
          <p:nvPr/>
        </p:nvSpPr>
        <p:spPr>
          <a:xfrm>
            <a:off x="968425" y="1298900"/>
            <a:ext cx="6762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Add Firebase services to your app: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● Gain insights on user behavior with </a:t>
            </a:r>
            <a:r>
              <a:rPr lang="en" u="sng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Analytics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● Set up a user authentication flow with </a:t>
            </a:r>
            <a:r>
              <a:rPr lang="en" u="sng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Authentication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● Store data, like user information, with </a:t>
            </a:r>
            <a:r>
              <a:rPr lang="en" u="sng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Cloud Firestore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or </a:t>
            </a:r>
            <a:r>
              <a:rPr lang="en" u="sng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Realtime Database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● Store files, like photos and videos, with </a:t>
            </a:r>
            <a:r>
              <a:rPr lang="en" u="sng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Cloud Storage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● Trigger backend code that runs in a secure environment with </a:t>
            </a:r>
            <a:r>
              <a:rPr lang="en" u="sng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Cloud Functions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● Send notifications with </a:t>
            </a:r>
            <a:r>
              <a:rPr lang="en" u="sng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Cloud Messaging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● Find out when and why your app is crashing with </a:t>
            </a:r>
            <a:r>
              <a:rPr lang="en" u="sng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Crashlytics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Realtime Database Setup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0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0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60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0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0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0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0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60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Realtime DB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Dependency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0" name="Google Shape;800;p60"/>
          <p:cNvSpPr txBox="1"/>
          <p:nvPr/>
        </p:nvSpPr>
        <p:spPr>
          <a:xfrm>
            <a:off x="453400" y="1548250"/>
            <a:ext cx="8081100" cy="1680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Vi kommer sätta upp en ‘Realtime Database’</a:t>
            </a:r>
            <a:endParaRPr sz="1100">
              <a:solidFill>
                <a:schemeClr val="lt1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// Add the dependency for the Realtime Database library</a:t>
            </a:r>
            <a:endParaRPr sz="1000">
              <a:solidFill>
                <a:schemeClr val="lt1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verpass Mono Light"/>
                <a:ea typeface="Overpass Mono Light"/>
                <a:cs typeface="Overpass Mono Light"/>
                <a:sym typeface="Overpass Mono Light"/>
              </a:rPr>
              <a:t>    // When using the BoM, you don't specify versions in Firebase library dependencies</a:t>
            </a:r>
            <a:endParaRPr sz="1000">
              <a:solidFill>
                <a:schemeClr val="lt1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"com.google.firebase:firebase-database-ktx"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 Mono Light"/>
              <a:ea typeface="Overpass Mono Light"/>
              <a:cs typeface="Overpass Mono Light"/>
              <a:sym typeface="Overpass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Overpass Mono Light"/>
              <a:ea typeface="Overpass Mono Light"/>
              <a:cs typeface="Overpass Mono Light"/>
              <a:sym typeface="Overpass Mono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1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1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Enter Project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13" name="Google Shape;8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6907"/>
            <a:ext cx="8725205" cy="39641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4" name="Google Shape;814;p61"/>
          <p:cNvCxnSpPr/>
          <p:nvPr/>
        </p:nvCxnSpPr>
        <p:spPr>
          <a:xfrm flipH="1">
            <a:off x="7221850" y="987125"/>
            <a:ext cx="955800" cy="179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5" name="Google Shape;815;p61"/>
          <p:cNvSpPr txBox="1"/>
          <p:nvPr/>
        </p:nvSpPr>
        <p:spPr>
          <a:xfrm>
            <a:off x="5392875" y="1558625"/>
            <a:ext cx="16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https://console.firebase.google.com/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2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2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62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2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2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2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2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2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Realtime DB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28" name="Google Shape;8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97" y="999071"/>
            <a:ext cx="2095965" cy="4022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9" name="Google Shape;829;p62"/>
          <p:cNvCxnSpPr/>
          <p:nvPr/>
        </p:nvCxnSpPr>
        <p:spPr>
          <a:xfrm flipH="1">
            <a:off x="2223725" y="1984675"/>
            <a:ext cx="13923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0" name="Google Shape;830;p62"/>
          <p:cNvCxnSpPr/>
          <p:nvPr/>
        </p:nvCxnSpPr>
        <p:spPr>
          <a:xfrm flipH="1">
            <a:off x="1776925" y="1974275"/>
            <a:ext cx="1849500" cy="10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1" name="Google Shape;8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825" y="1317832"/>
            <a:ext cx="5212774" cy="2204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Google Shape;832;p62"/>
          <p:cNvCxnSpPr/>
          <p:nvPr/>
        </p:nvCxnSpPr>
        <p:spPr>
          <a:xfrm flipH="1" rot="10800000">
            <a:off x="1849575" y="2504200"/>
            <a:ext cx="24315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3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3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3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3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3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63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3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3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Europe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45" name="Google Shape;8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6907"/>
            <a:ext cx="8664900" cy="396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/>
          </a:p>
        </p:txBody>
      </p:sp>
      <p:sp>
        <p:nvSpPr>
          <p:cNvPr id="379" name="Google Shape;379;p28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4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4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4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4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64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4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4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4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Mode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58" name="Google Shape;8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625" y="949700"/>
            <a:ext cx="6135179" cy="406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5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5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5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5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5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5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5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65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Mode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71" name="Google Shape;8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6907"/>
            <a:ext cx="8839204" cy="378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6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&amp; Write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Firebase</a:t>
            </a:r>
            <a:endParaRPr/>
          </a:p>
        </p:txBody>
      </p:sp>
      <p:sp>
        <p:nvSpPr>
          <p:cNvPr id="877" name="Google Shape;877;p66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7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8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8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8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8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8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8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8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8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Initialize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5" name="Google Shape;895;p68"/>
          <p:cNvSpPr txBox="1"/>
          <p:nvPr/>
        </p:nvSpPr>
        <p:spPr>
          <a:xfrm>
            <a:off x="1122225" y="1683325"/>
            <a:ext cx="5985300" cy="2940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package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com.example.demo13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androidx.appcompat.app.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endParaRPr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android.os.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endParaRPr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com.google.firebase.database.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DatabaseReference</a:t>
            </a:r>
            <a:endParaRPr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MainActivity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private lateinit var 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db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DatabaseReference</a:t>
            </a:r>
            <a:endParaRPr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setContentView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activity_main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9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9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9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9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9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69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9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9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Link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08" name="Google Shape;9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6907"/>
            <a:ext cx="8519066" cy="396419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69"/>
          <p:cNvSpPr/>
          <p:nvPr/>
        </p:nvSpPr>
        <p:spPr>
          <a:xfrm>
            <a:off x="2369125" y="2556175"/>
            <a:ext cx="956100" cy="1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0" name="Google Shape;910;p69"/>
          <p:cNvCxnSpPr/>
          <p:nvPr/>
        </p:nvCxnSpPr>
        <p:spPr>
          <a:xfrm>
            <a:off x="1527475" y="2202875"/>
            <a:ext cx="363600" cy="374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1" name="Google Shape;911;p69"/>
          <p:cNvSpPr txBox="1"/>
          <p:nvPr/>
        </p:nvSpPr>
        <p:spPr>
          <a:xfrm>
            <a:off x="1600200" y="1891150"/>
            <a:ext cx="40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Kopiera länk!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2" name="Google Shape;912;p69"/>
          <p:cNvSpPr/>
          <p:nvPr/>
        </p:nvSpPr>
        <p:spPr>
          <a:xfrm>
            <a:off x="1825325" y="2885225"/>
            <a:ext cx="3858600" cy="2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0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0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70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0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70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0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70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70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URL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5" name="Google Shape;925;p70"/>
          <p:cNvSpPr txBox="1"/>
          <p:nvPr/>
        </p:nvSpPr>
        <p:spPr>
          <a:xfrm>
            <a:off x="1436025" y="1485900"/>
            <a:ext cx="5985300" cy="2093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setContentView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activity_main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db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FirebaseDatabase</a:t>
            </a:r>
            <a:endParaRPr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getInstance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"YOUR_URL_HERE"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getReference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"users"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1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71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71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1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71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1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1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71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URL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8" name="Google Shape;938;p71"/>
          <p:cNvSpPr txBox="1"/>
          <p:nvPr/>
        </p:nvSpPr>
        <p:spPr>
          <a:xfrm>
            <a:off x="1436025" y="1756075"/>
            <a:ext cx="5985300" cy="1754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package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com.example.demo13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data class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 =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 =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i="1" sz="11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39" name="Google Shape;939;p71"/>
          <p:cNvPicPr preferRelativeResize="0"/>
          <p:nvPr/>
        </p:nvPicPr>
        <p:blipFill rotWithShape="1">
          <a:blip r:embed="rId3">
            <a:alphaModFix/>
          </a:blip>
          <a:srcRect b="0" l="22803" r="0" t="70238"/>
          <a:stretch/>
        </p:blipFill>
        <p:spPr>
          <a:xfrm>
            <a:off x="1436025" y="1461675"/>
            <a:ext cx="2349675" cy="2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Operations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73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73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73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73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73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73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73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3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Push USER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7" name="Google Shape;957;p73"/>
          <p:cNvSpPr txBox="1"/>
          <p:nvPr/>
        </p:nvSpPr>
        <p:spPr>
          <a:xfrm>
            <a:off x="1436025" y="1756075"/>
            <a:ext cx="5985300" cy="1877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setValue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"Benny"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"Bananas"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addOnSuccessListener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makeText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"Pushed user"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LENGTH_LONG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addOnFailureListener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makeText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"FAILURE"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LENGTH_LONG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the NOSQL cloud realtime DB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4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74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74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74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74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74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4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74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Persisted!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70" name="Google Shape;97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75" y="2086782"/>
            <a:ext cx="52578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5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75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75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75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75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75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5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5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Update User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83" name="Google Shape;9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75" y="2086782"/>
            <a:ext cx="52578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40985"/>
            <a:ext cx="9143999" cy="29013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5" name="Google Shape;985;p75"/>
          <p:cNvCxnSpPr/>
          <p:nvPr/>
        </p:nvCxnSpPr>
        <p:spPr>
          <a:xfrm flipH="1">
            <a:off x="4416000" y="1215725"/>
            <a:ext cx="841800" cy="70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6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6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76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76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6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6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76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6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Add User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</a:t>
            </a:r>
            <a:r>
              <a:rPr lang="en">
                <a:solidFill>
                  <a:srgbClr val="61AFEF"/>
                </a:solidFill>
              </a:rPr>
              <a:t>push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8" name="Google Shape;998;p76"/>
          <p:cNvSpPr txBox="1"/>
          <p:nvPr/>
        </p:nvSpPr>
        <p:spPr>
          <a:xfrm>
            <a:off x="1321075" y="1786700"/>
            <a:ext cx="6237300" cy="2324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100">
                <a:solidFill>
                  <a:srgbClr val="E8BA3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setValue</a:t>
            </a:r>
            <a:r>
              <a:rPr lang="en" sz="1100">
                <a:solidFill>
                  <a:srgbClr val="E8BA3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100">
                <a:solidFill>
                  <a:srgbClr val="54A857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54A857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username = </a:t>
            </a:r>
            <a:r>
              <a:rPr lang="en" sz="11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"Frida"</a:t>
            </a: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password = </a:t>
            </a:r>
            <a:r>
              <a:rPr lang="en" sz="11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"123"</a:t>
            </a: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isEnabled = </a:t>
            </a:r>
            <a:r>
              <a:rPr lang="en" sz="11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BBBBBB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D19A6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isVerified = </a:t>
            </a:r>
            <a:r>
              <a:rPr lang="en" sz="11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100">
              <a:solidFill>
                <a:srgbClr val="D55FDE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54A857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4A857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8BA3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addOnSuccessListener </a:t>
            </a:r>
            <a:r>
              <a:rPr lang="en" sz="1100">
                <a:solidFill>
                  <a:srgbClr val="6E7ED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E5C07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toastSuccess</a:t>
            </a: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100">
                <a:solidFill>
                  <a:srgbClr val="E8BA3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00">
                <a:solidFill>
                  <a:srgbClr val="6E7ED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6E7ED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E7ED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addOnFailureListener </a:t>
            </a:r>
            <a:r>
              <a:rPr lang="en" sz="1100">
                <a:solidFill>
                  <a:srgbClr val="6E7ED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E5C07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toastFailure</a:t>
            </a:r>
            <a:r>
              <a:rPr lang="en" sz="1100">
                <a:solidFill>
                  <a:srgbClr val="BBBB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100">
                <a:solidFill>
                  <a:srgbClr val="E8BA3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00">
                <a:solidFill>
                  <a:srgbClr val="6E7ED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6E7ED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2B2B2B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7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77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77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77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77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7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7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7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Updated!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11" name="Google Shape;1011;p77"/>
          <p:cNvPicPr preferRelativeResize="0"/>
          <p:nvPr/>
        </p:nvPicPr>
        <p:blipFill rotWithShape="1">
          <a:blip r:embed="rId3">
            <a:alphaModFix/>
          </a:blip>
          <a:srcRect b="41051" l="0" r="37772" t="0"/>
          <a:stretch/>
        </p:blipFill>
        <p:spPr>
          <a:xfrm>
            <a:off x="2147450" y="1463328"/>
            <a:ext cx="4741726" cy="21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8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8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8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8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78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8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8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8"/>
          <p:cNvSpPr txBox="1"/>
          <p:nvPr>
            <p:ph idx="4294967295" type="title"/>
          </p:nvPr>
        </p:nvSpPr>
        <p:spPr>
          <a:xfrm>
            <a:off x="2700800" y="26265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Design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24" name="Google Shape;10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225" y="1224675"/>
            <a:ext cx="260985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78"/>
          <p:cNvSpPr txBox="1"/>
          <p:nvPr/>
        </p:nvSpPr>
        <p:spPr>
          <a:xfrm>
            <a:off x="300050" y="2109350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26" name="Google Shape;1026;p78"/>
          <p:cNvSpPr txBox="1"/>
          <p:nvPr/>
        </p:nvSpPr>
        <p:spPr>
          <a:xfrm>
            <a:off x="510900" y="1224675"/>
            <a:ext cx="5436600" cy="1246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ID's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teUsername =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et_username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tePassword =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et_password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tvDb =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tv_db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btnSubmitUser =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btn_submit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27" name="Google Shape;1027;p78"/>
          <p:cNvCxnSpPr/>
          <p:nvPr/>
        </p:nvCxnSpPr>
        <p:spPr>
          <a:xfrm flipH="1" rot="10800000">
            <a:off x="5465625" y="1537925"/>
            <a:ext cx="9663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78"/>
          <p:cNvCxnSpPr/>
          <p:nvPr/>
        </p:nvCxnSpPr>
        <p:spPr>
          <a:xfrm>
            <a:off x="5444825" y="1724900"/>
            <a:ext cx="10080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78"/>
          <p:cNvCxnSpPr/>
          <p:nvPr/>
        </p:nvCxnSpPr>
        <p:spPr>
          <a:xfrm>
            <a:off x="4145975" y="2254825"/>
            <a:ext cx="2774400" cy="22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78"/>
          <p:cNvCxnSpPr/>
          <p:nvPr/>
        </p:nvCxnSpPr>
        <p:spPr>
          <a:xfrm>
            <a:off x="4468100" y="1891150"/>
            <a:ext cx="2389800" cy="1018200"/>
          </a:xfrm>
          <a:prstGeom prst="curvedConnector3">
            <a:avLst>
              <a:gd fmla="val 878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9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9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79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9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9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9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9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9"/>
          <p:cNvSpPr txBox="1"/>
          <p:nvPr>
            <p:ph idx="4294967295" type="title"/>
          </p:nvPr>
        </p:nvSpPr>
        <p:spPr>
          <a:xfrm>
            <a:off x="2700800" y="26265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Listen for Changes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3" name="Google Shape;1043;p79"/>
          <p:cNvSpPr txBox="1"/>
          <p:nvPr/>
        </p:nvSpPr>
        <p:spPr>
          <a:xfrm>
            <a:off x="1436025" y="1845700"/>
            <a:ext cx="5985300" cy="2262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userListener =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ValueEventListener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onDataChange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snapshot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DataSnapshot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TODO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"Not yet implemented"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onCancelled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DatabaseError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TODO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"Not yet implemented"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4" name="Google Shape;1044;p79"/>
          <p:cNvSpPr txBox="1"/>
          <p:nvPr/>
        </p:nvSpPr>
        <p:spPr>
          <a:xfrm>
            <a:off x="1436000" y="1445500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Lyssnare för databasändringar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0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80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80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80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80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80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80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80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Listen For Changes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57" name="Google Shape;1057;p80"/>
          <p:cNvSpPr txBox="1"/>
          <p:nvPr/>
        </p:nvSpPr>
        <p:spPr>
          <a:xfrm>
            <a:off x="1436000" y="1149500"/>
            <a:ext cx="5985300" cy="3570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addUserEventListener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userReference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DatabaseReference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userListener =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ValueEventListener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onDataChange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snapshot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DataSnapshot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user =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snapshot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getValue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text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user.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onCancelled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DatabaseError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userReference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addValueEventListener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userListener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8" name="Google Shape;1058;p80"/>
          <p:cNvSpPr txBox="1"/>
          <p:nvPr/>
        </p:nvSpPr>
        <p:spPr>
          <a:xfrm>
            <a:off x="1436000" y="4720400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passar in databasen + textvyn som vi vill ska visa upp vår NYA förändring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81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81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81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81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81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81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81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81"/>
          <p:cNvSpPr txBox="1"/>
          <p:nvPr>
            <p:ph idx="4294967295" type="title"/>
          </p:nvPr>
        </p:nvSpPr>
        <p:spPr>
          <a:xfrm>
            <a:off x="2700800" y="26265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1" name="Google Shape;1071;p81"/>
          <p:cNvSpPr txBox="1"/>
          <p:nvPr/>
        </p:nvSpPr>
        <p:spPr>
          <a:xfrm>
            <a:off x="171200" y="1999500"/>
            <a:ext cx="5985300" cy="2601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addUser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DatabaseReference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setValue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addOnSuccessListener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makeText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"Pushed user </a:t>
            </a:r>
            <a:r>
              <a:rPr lang="en" sz="1100">
                <a:solidFill>
                  <a:srgbClr val="2BBAC5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username </a:t>
            </a:r>
            <a:r>
              <a:rPr lang="en" sz="1100">
                <a:solidFill>
                  <a:srgbClr val="2BBAC5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LENGTH_LONG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addOnFailureListener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makeText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"FAILURE"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LENGTH_LONG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72" name="Google Shape;107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825" y="1203900"/>
            <a:ext cx="2609850" cy="373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3" name="Google Shape;1073;p81"/>
          <p:cNvCxnSpPr>
            <a:stCxn id="1071" idx="3"/>
          </p:cNvCxnSpPr>
          <p:nvPr/>
        </p:nvCxnSpPr>
        <p:spPr>
          <a:xfrm>
            <a:off x="6156500" y="3300150"/>
            <a:ext cx="1262700" cy="105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82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82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82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82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82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82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82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82"/>
          <p:cNvSpPr txBox="1"/>
          <p:nvPr>
            <p:ph idx="4294967295" type="title"/>
          </p:nvPr>
        </p:nvSpPr>
        <p:spPr>
          <a:xfrm>
            <a:off x="2700800" y="26265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OnCreate()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6" name="Google Shape;1086;p82"/>
          <p:cNvSpPr txBox="1"/>
          <p:nvPr/>
        </p:nvSpPr>
        <p:spPr>
          <a:xfrm>
            <a:off x="720000" y="1371600"/>
            <a:ext cx="7554300" cy="2940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ID's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tvDb =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tv_db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teUsername =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et_username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tePassword =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et_password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btnSubmitUser =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btn_submit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db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FirebaseDatabase</a:t>
            </a:r>
            <a:endParaRPr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getInstance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"https://fir-13-d9c11-default-rtdb.europe-west1.firebasedatabase.app/"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getReference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"users"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btnSubmitUser.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addUser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teUsername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tePassword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addUserEventListener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tvDb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3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83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83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83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83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83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83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83"/>
          <p:cNvSpPr txBox="1"/>
          <p:nvPr>
            <p:ph idx="4294967295" type="title"/>
          </p:nvPr>
        </p:nvSpPr>
        <p:spPr>
          <a:xfrm>
            <a:off x="2700800" y="26265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Fetch User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99" name="Google Shape;109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425" y="982250"/>
            <a:ext cx="7289142" cy="39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6115400" y="2071775"/>
            <a:ext cx="2640900" cy="26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5326800" y="425490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 txBox="1"/>
          <p:nvPr>
            <p:ph idx="1" type="body"/>
          </p:nvPr>
        </p:nvSpPr>
        <p:spPr>
          <a:xfrm>
            <a:off x="609501" y="1973025"/>
            <a:ext cx="4922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Används inte ROOM?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Online / Cloud </a:t>
            </a:r>
            <a:r>
              <a:rPr lang="en" sz="1300">
                <a:solidFill>
                  <a:srgbClr val="61AFEF"/>
                </a:solidFill>
              </a:rPr>
              <a:t>(Offline to disk works too)</a:t>
            </a:r>
            <a:endParaRPr sz="1300">
              <a:solidFill>
                <a:srgbClr val="61AFE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NoSQL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Realtime Database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Cannot export from Firebase </a:t>
            </a:r>
            <a:br>
              <a:rPr lang="en" sz="1700"/>
            </a:br>
            <a:r>
              <a:rPr lang="en" sz="1300">
                <a:solidFill>
                  <a:srgbClr val="61AFEF"/>
                </a:solidFill>
              </a:rPr>
              <a:t>(you’re stuck with firebase if you use it)</a:t>
            </a:r>
            <a:endParaRPr sz="1300">
              <a:solidFill>
                <a:srgbClr val="61AFE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Easy and well documented process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Quick setup</a:t>
            </a:r>
            <a:endParaRPr sz="1700"/>
          </a:p>
        </p:txBody>
      </p:sp>
      <p:sp>
        <p:nvSpPr>
          <p:cNvPr id="394" name="Google Shape;394;p30"/>
          <p:cNvSpPr/>
          <p:nvPr/>
        </p:nvSpPr>
        <p:spPr>
          <a:xfrm>
            <a:off x="6027700" y="1984075"/>
            <a:ext cx="2640900" cy="2640900"/>
          </a:xfrm>
          <a:prstGeom prst="rect">
            <a:avLst/>
          </a:prstGeom>
          <a:solidFill>
            <a:srgbClr val="D19A66"/>
          </a:solidFill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96" name="Google Shape;396;p30"/>
          <p:cNvPicPr preferRelativeResize="0"/>
          <p:nvPr/>
        </p:nvPicPr>
        <p:blipFill rotWithShape="1">
          <a:blip r:embed="rId3">
            <a:alphaModFix/>
          </a:blip>
          <a:srcRect b="0" l="8124" r="68955" t="0"/>
          <a:stretch/>
        </p:blipFill>
        <p:spPr>
          <a:xfrm>
            <a:off x="6284588" y="1577838"/>
            <a:ext cx="2302525" cy="34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0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FFC6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"/>
          <p:cNvSpPr/>
          <p:nvPr/>
        </p:nvSpPr>
        <p:spPr>
          <a:xfrm>
            <a:off x="-644250" y="877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"/>
          <p:cNvSpPr/>
          <p:nvPr/>
        </p:nvSpPr>
        <p:spPr>
          <a:xfrm rot="10800000">
            <a:off x="-1652175" y="4202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4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84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84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84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84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84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84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84"/>
          <p:cNvSpPr txBox="1"/>
          <p:nvPr>
            <p:ph idx="4294967295" type="title"/>
          </p:nvPr>
        </p:nvSpPr>
        <p:spPr>
          <a:xfrm>
            <a:off x="2700800" y="26265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Fetch User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12" name="Google Shape;11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425" y="2296400"/>
            <a:ext cx="4837425" cy="25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84"/>
          <p:cNvSpPr txBox="1"/>
          <p:nvPr/>
        </p:nvSpPr>
        <p:spPr>
          <a:xfrm>
            <a:off x="927425" y="1101425"/>
            <a:ext cx="6346200" cy="1077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/* </a:t>
            </a:r>
            <a:r>
              <a:rPr i="1" lang="en" sz="1100">
                <a:solidFill>
                  <a:srgbClr val="FF8C00"/>
                </a:solidFill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endParaRPr i="1" sz="1100">
              <a:solidFill>
                <a:srgbClr val="FF8C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*   </a:t>
            </a:r>
            <a:r>
              <a:rPr i="1" lang="en" sz="1100">
                <a:solidFill>
                  <a:srgbClr val="FF8C00"/>
                </a:solidFill>
                <a:latin typeface="Courier New"/>
                <a:ea typeface="Courier New"/>
                <a:cs typeface="Courier New"/>
                <a:sym typeface="Courier New"/>
              </a:rPr>
              <a:t>db.orderByChild("users")        &lt;-- Fetches ALL users</a:t>
            </a:r>
            <a:endParaRPr i="1" sz="1100">
              <a:solidFill>
                <a:srgbClr val="FF8C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*   </a:t>
            </a:r>
            <a:r>
              <a:rPr i="1" lang="en" sz="1100">
                <a:solidFill>
                  <a:srgbClr val="FF8C00"/>
                </a:solidFill>
                <a:latin typeface="Courier New"/>
                <a:ea typeface="Courier New"/>
                <a:cs typeface="Courier New"/>
                <a:sym typeface="Courier New"/>
              </a:rPr>
              <a:t>db.child("-NRXYny37FJF8btRkYPx") </a:t>
            </a:r>
            <a:r>
              <a:rPr i="1" lang="en" sz="1100">
                <a:solidFill>
                  <a:srgbClr val="FF8C00"/>
                </a:solidFill>
                <a:latin typeface="Courier New"/>
                <a:ea typeface="Courier New"/>
                <a:cs typeface="Courier New"/>
                <a:sym typeface="Courier New"/>
              </a:rPr>
              <a:t>&lt;--</a:t>
            </a:r>
            <a:r>
              <a:rPr i="1" lang="en" sz="1100">
                <a:solidFill>
                  <a:srgbClr val="FF8C00"/>
                </a:solidFill>
                <a:latin typeface="Courier New"/>
                <a:ea typeface="Courier New"/>
                <a:cs typeface="Courier New"/>
                <a:sym typeface="Courier New"/>
              </a:rPr>
              <a:t> Fetches ID</a:t>
            </a:r>
            <a:endParaRPr i="1" sz="1100">
              <a:solidFill>
                <a:srgbClr val="FF8C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* */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5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Compose SideEffect</a:t>
            </a:r>
            <a:endParaRPr/>
          </a:p>
        </p:txBody>
      </p:sp>
      <p:sp>
        <p:nvSpPr>
          <p:cNvPr id="1119" name="Google Shape;1119;p85"/>
          <p:cNvSpPr txBox="1"/>
          <p:nvPr>
            <p:ph idx="2" type="title"/>
          </p:nvPr>
        </p:nvSpPr>
        <p:spPr>
          <a:xfrm>
            <a:off x="454800" y="21298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6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SideEffects?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7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7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7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87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87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87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87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87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3 Composables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137" name="Google Shape;1137;p87"/>
          <p:cNvGrpSpPr/>
          <p:nvPr/>
        </p:nvGrpSpPr>
        <p:grpSpPr>
          <a:xfrm>
            <a:off x="616925" y="2514600"/>
            <a:ext cx="2886300" cy="2086200"/>
            <a:chOff x="1178800" y="1983025"/>
            <a:chExt cx="2886300" cy="2086200"/>
          </a:xfrm>
        </p:grpSpPr>
        <p:sp>
          <p:nvSpPr>
            <p:cNvPr id="1138" name="Google Shape;1138;p87"/>
            <p:cNvSpPr/>
            <p:nvPr/>
          </p:nvSpPr>
          <p:spPr>
            <a:xfrm>
              <a:off x="1178800" y="1983025"/>
              <a:ext cx="2886300" cy="2086200"/>
            </a:xfrm>
            <a:prstGeom prst="bevel">
              <a:avLst>
                <a:gd fmla="val 4988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7"/>
            <p:cNvSpPr/>
            <p:nvPr/>
          </p:nvSpPr>
          <p:spPr>
            <a:xfrm>
              <a:off x="1641500" y="3062650"/>
              <a:ext cx="1927800" cy="503700"/>
            </a:xfrm>
            <a:prstGeom prst="roundRect">
              <a:avLst>
                <a:gd fmla="val 16667" name="adj"/>
              </a:avLst>
            </a:prstGeom>
            <a:solidFill>
              <a:srgbClr val="D55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Add + 1</a:t>
              </a:r>
              <a:endParaRPr/>
            </a:p>
          </p:txBody>
        </p:sp>
        <p:sp>
          <p:nvSpPr>
            <p:cNvPr id="1140" name="Google Shape;1140;p87"/>
            <p:cNvSpPr txBox="1"/>
            <p:nvPr/>
          </p:nvSpPr>
          <p:spPr>
            <a:xfrm>
              <a:off x="1641525" y="2247450"/>
              <a:ext cx="207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8C00"/>
                  </a:solidFill>
                  <a:latin typeface="Anaheim"/>
                  <a:ea typeface="Anaheim"/>
                  <a:cs typeface="Anaheim"/>
                  <a:sym typeface="Anaheim"/>
                </a:rPr>
                <a:t>Counter: </a:t>
              </a:r>
              <a:r>
                <a:rPr lang="en">
                  <a:solidFill>
                    <a:srgbClr val="FFC66D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41" name="Google Shape;1141;p87"/>
          <p:cNvGrpSpPr/>
          <p:nvPr/>
        </p:nvGrpSpPr>
        <p:grpSpPr>
          <a:xfrm>
            <a:off x="5409325" y="2514600"/>
            <a:ext cx="2886300" cy="2086200"/>
            <a:chOff x="5244075" y="2271400"/>
            <a:chExt cx="2886300" cy="2086200"/>
          </a:xfrm>
        </p:grpSpPr>
        <p:sp>
          <p:nvSpPr>
            <p:cNvPr id="1142" name="Google Shape;1142;p87"/>
            <p:cNvSpPr/>
            <p:nvPr/>
          </p:nvSpPr>
          <p:spPr>
            <a:xfrm>
              <a:off x="5651650" y="2559850"/>
              <a:ext cx="2071170" cy="1509300"/>
            </a:xfrm>
            <a:prstGeom prst="flowChartMultidocument">
              <a:avLst/>
            </a:prstGeom>
            <a:solidFill>
              <a:srgbClr val="89CA7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Retrofit Requests</a:t>
              </a:r>
              <a:endParaRPr/>
            </a:p>
          </p:txBody>
        </p:sp>
        <p:sp>
          <p:nvSpPr>
            <p:cNvPr id="1143" name="Google Shape;1143;p87"/>
            <p:cNvSpPr/>
            <p:nvPr/>
          </p:nvSpPr>
          <p:spPr>
            <a:xfrm>
              <a:off x="5244075" y="2271400"/>
              <a:ext cx="2886300" cy="2086200"/>
            </a:xfrm>
            <a:prstGeom prst="bevel">
              <a:avLst>
                <a:gd fmla="val 4988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4" name="Google Shape;1144;p87"/>
          <p:cNvSpPr/>
          <p:nvPr/>
        </p:nvSpPr>
        <p:spPr>
          <a:xfrm>
            <a:off x="2901975" y="1152813"/>
            <a:ext cx="3053400" cy="985500"/>
          </a:xfrm>
          <a:prstGeom prst="bevel">
            <a:avLst>
              <a:gd fmla="val 4988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C00"/>
                </a:solidFill>
              </a:rPr>
              <a:t>Parent Composable</a:t>
            </a:r>
            <a:endParaRPr b="1">
              <a:solidFill>
                <a:srgbClr val="FF8C00"/>
              </a:solidFill>
            </a:endParaRPr>
          </a:p>
        </p:txBody>
      </p:sp>
      <p:cxnSp>
        <p:nvCxnSpPr>
          <p:cNvPr id="1145" name="Google Shape;1145;p87"/>
          <p:cNvCxnSpPr>
            <a:stCxn id="1144" idx="4"/>
            <a:endCxn id="1138" idx="6"/>
          </p:cNvCxnSpPr>
          <p:nvPr/>
        </p:nvCxnSpPr>
        <p:spPr>
          <a:xfrm flipH="1">
            <a:off x="2060175" y="1645563"/>
            <a:ext cx="841800" cy="8691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87"/>
          <p:cNvCxnSpPr>
            <a:stCxn id="1144" idx="0"/>
            <a:endCxn id="1143" idx="6"/>
          </p:cNvCxnSpPr>
          <p:nvPr/>
        </p:nvCxnSpPr>
        <p:spPr>
          <a:xfrm>
            <a:off x="5955375" y="1645563"/>
            <a:ext cx="897000" cy="8691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88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88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8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88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8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8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88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88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First Step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159" name="Google Shape;1159;p88"/>
          <p:cNvGrpSpPr/>
          <p:nvPr/>
        </p:nvGrpSpPr>
        <p:grpSpPr>
          <a:xfrm>
            <a:off x="616925" y="2514600"/>
            <a:ext cx="2886300" cy="2086200"/>
            <a:chOff x="1178800" y="1983025"/>
            <a:chExt cx="2886300" cy="2086200"/>
          </a:xfrm>
        </p:grpSpPr>
        <p:sp>
          <p:nvSpPr>
            <p:cNvPr id="1160" name="Google Shape;1160;p88"/>
            <p:cNvSpPr/>
            <p:nvPr/>
          </p:nvSpPr>
          <p:spPr>
            <a:xfrm>
              <a:off x="1178800" y="1983025"/>
              <a:ext cx="2886300" cy="2086200"/>
            </a:xfrm>
            <a:prstGeom prst="bevel">
              <a:avLst>
                <a:gd fmla="val 4988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8"/>
            <p:cNvSpPr/>
            <p:nvPr/>
          </p:nvSpPr>
          <p:spPr>
            <a:xfrm>
              <a:off x="1641500" y="3062650"/>
              <a:ext cx="1927800" cy="503700"/>
            </a:xfrm>
            <a:prstGeom prst="roundRect">
              <a:avLst>
                <a:gd fmla="val 16667" name="adj"/>
              </a:avLst>
            </a:prstGeom>
            <a:solidFill>
              <a:srgbClr val="D55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Add + 1</a:t>
              </a:r>
              <a:endParaRPr/>
            </a:p>
          </p:txBody>
        </p:sp>
        <p:sp>
          <p:nvSpPr>
            <p:cNvPr id="1162" name="Google Shape;1162;p88"/>
            <p:cNvSpPr txBox="1"/>
            <p:nvPr/>
          </p:nvSpPr>
          <p:spPr>
            <a:xfrm>
              <a:off x="1641525" y="2247450"/>
              <a:ext cx="207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8C00"/>
                  </a:solidFill>
                  <a:latin typeface="Anaheim"/>
                  <a:ea typeface="Anaheim"/>
                  <a:cs typeface="Anaheim"/>
                  <a:sym typeface="Anaheim"/>
                </a:rPr>
                <a:t>Counter: </a:t>
              </a:r>
              <a:r>
                <a:rPr lang="en">
                  <a:solidFill>
                    <a:srgbClr val="FFC66D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63" name="Google Shape;1163;p88"/>
          <p:cNvGrpSpPr/>
          <p:nvPr/>
        </p:nvGrpSpPr>
        <p:grpSpPr>
          <a:xfrm>
            <a:off x="5409325" y="2514600"/>
            <a:ext cx="2886300" cy="2086200"/>
            <a:chOff x="5244075" y="2271400"/>
            <a:chExt cx="2886300" cy="2086200"/>
          </a:xfrm>
        </p:grpSpPr>
        <p:sp>
          <p:nvSpPr>
            <p:cNvPr id="1164" name="Google Shape;1164;p88"/>
            <p:cNvSpPr/>
            <p:nvPr/>
          </p:nvSpPr>
          <p:spPr>
            <a:xfrm>
              <a:off x="5651650" y="2559850"/>
              <a:ext cx="2071170" cy="1509300"/>
            </a:xfrm>
            <a:prstGeom prst="flowChartMultidocument">
              <a:avLst/>
            </a:prstGeom>
            <a:solidFill>
              <a:srgbClr val="89CA7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Retrofit Requests</a:t>
              </a:r>
              <a:endParaRPr/>
            </a:p>
          </p:txBody>
        </p:sp>
        <p:sp>
          <p:nvSpPr>
            <p:cNvPr id="1165" name="Google Shape;1165;p88"/>
            <p:cNvSpPr/>
            <p:nvPr/>
          </p:nvSpPr>
          <p:spPr>
            <a:xfrm>
              <a:off x="5244075" y="2271400"/>
              <a:ext cx="2886300" cy="2086200"/>
            </a:xfrm>
            <a:prstGeom prst="bevel">
              <a:avLst>
                <a:gd fmla="val 4988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6" name="Google Shape;1166;p88"/>
          <p:cNvSpPr/>
          <p:nvPr/>
        </p:nvSpPr>
        <p:spPr>
          <a:xfrm>
            <a:off x="2901975" y="1152813"/>
            <a:ext cx="3053400" cy="985500"/>
          </a:xfrm>
          <a:prstGeom prst="bevel">
            <a:avLst>
              <a:gd fmla="val 4988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C00"/>
                </a:solidFill>
              </a:rPr>
              <a:t>Parent Composable</a:t>
            </a:r>
            <a:endParaRPr b="1">
              <a:solidFill>
                <a:srgbClr val="FF8C00"/>
              </a:solidFill>
            </a:endParaRPr>
          </a:p>
        </p:txBody>
      </p:sp>
      <p:cxnSp>
        <p:nvCxnSpPr>
          <p:cNvPr id="1167" name="Google Shape;1167;p88"/>
          <p:cNvCxnSpPr>
            <a:stCxn id="1166" idx="4"/>
            <a:endCxn id="1160" idx="6"/>
          </p:cNvCxnSpPr>
          <p:nvPr/>
        </p:nvCxnSpPr>
        <p:spPr>
          <a:xfrm flipH="1">
            <a:off x="2060175" y="1645563"/>
            <a:ext cx="841800" cy="8691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88"/>
          <p:cNvCxnSpPr>
            <a:stCxn id="1166" idx="0"/>
            <a:endCxn id="1165" idx="6"/>
          </p:cNvCxnSpPr>
          <p:nvPr/>
        </p:nvCxnSpPr>
        <p:spPr>
          <a:xfrm>
            <a:off x="5955375" y="1645563"/>
            <a:ext cx="897000" cy="8691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88"/>
          <p:cNvSpPr txBox="1"/>
          <p:nvPr/>
        </p:nvSpPr>
        <p:spPr>
          <a:xfrm>
            <a:off x="7096500" y="1880025"/>
            <a:ext cx="19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Request Runs initially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9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9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89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89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89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89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89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89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3 Composables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182" name="Google Shape;1182;p89"/>
          <p:cNvGrpSpPr/>
          <p:nvPr/>
        </p:nvGrpSpPr>
        <p:grpSpPr>
          <a:xfrm>
            <a:off x="616925" y="2514600"/>
            <a:ext cx="2886300" cy="2086200"/>
            <a:chOff x="1178800" y="1983025"/>
            <a:chExt cx="2886300" cy="2086200"/>
          </a:xfrm>
        </p:grpSpPr>
        <p:sp>
          <p:nvSpPr>
            <p:cNvPr id="1183" name="Google Shape;1183;p89"/>
            <p:cNvSpPr/>
            <p:nvPr/>
          </p:nvSpPr>
          <p:spPr>
            <a:xfrm>
              <a:off x="1178800" y="1983025"/>
              <a:ext cx="2886300" cy="2086200"/>
            </a:xfrm>
            <a:prstGeom prst="bevel">
              <a:avLst>
                <a:gd fmla="val 4988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9"/>
            <p:cNvSpPr/>
            <p:nvPr/>
          </p:nvSpPr>
          <p:spPr>
            <a:xfrm>
              <a:off x="1641500" y="3062650"/>
              <a:ext cx="1927800" cy="503700"/>
            </a:xfrm>
            <a:prstGeom prst="roundRect">
              <a:avLst>
                <a:gd fmla="val 16667" name="adj"/>
              </a:avLst>
            </a:prstGeom>
            <a:solidFill>
              <a:srgbClr val="D55FD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Add + 1</a:t>
              </a:r>
              <a:endParaRPr/>
            </a:p>
          </p:txBody>
        </p:sp>
        <p:sp>
          <p:nvSpPr>
            <p:cNvPr id="1185" name="Google Shape;1185;p89"/>
            <p:cNvSpPr txBox="1"/>
            <p:nvPr/>
          </p:nvSpPr>
          <p:spPr>
            <a:xfrm>
              <a:off x="1641525" y="2247450"/>
              <a:ext cx="207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8C00"/>
                  </a:solidFill>
                  <a:latin typeface="Anaheim"/>
                  <a:ea typeface="Anaheim"/>
                  <a:cs typeface="Anaheim"/>
                  <a:sym typeface="Anaheim"/>
                </a:rPr>
                <a:t>Counter: </a:t>
              </a:r>
              <a:r>
                <a:rPr lang="en">
                  <a:solidFill>
                    <a:srgbClr val="FFC66D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86" name="Google Shape;1186;p89"/>
          <p:cNvGrpSpPr/>
          <p:nvPr/>
        </p:nvGrpSpPr>
        <p:grpSpPr>
          <a:xfrm>
            <a:off x="5409325" y="2514600"/>
            <a:ext cx="2886300" cy="2086200"/>
            <a:chOff x="5244075" y="2271400"/>
            <a:chExt cx="2886300" cy="2086200"/>
          </a:xfrm>
        </p:grpSpPr>
        <p:sp>
          <p:nvSpPr>
            <p:cNvPr id="1187" name="Google Shape;1187;p89"/>
            <p:cNvSpPr/>
            <p:nvPr/>
          </p:nvSpPr>
          <p:spPr>
            <a:xfrm>
              <a:off x="5651650" y="2559850"/>
              <a:ext cx="2071170" cy="1509300"/>
            </a:xfrm>
            <a:prstGeom prst="flowChartMultidocument">
              <a:avLst/>
            </a:prstGeom>
            <a:solidFill>
              <a:srgbClr val="89CA7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Retrofit Requests</a:t>
              </a:r>
              <a:endParaRPr/>
            </a:p>
          </p:txBody>
        </p:sp>
        <p:sp>
          <p:nvSpPr>
            <p:cNvPr id="1188" name="Google Shape;1188;p89"/>
            <p:cNvSpPr/>
            <p:nvPr/>
          </p:nvSpPr>
          <p:spPr>
            <a:xfrm>
              <a:off x="5244075" y="2271400"/>
              <a:ext cx="2886300" cy="2086200"/>
            </a:xfrm>
            <a:prstGeom prst="bevel">
              <a:avLst>
                <a:gd fmla="val 4988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89"/>
          <p:cNvSpPr/>
          <p:nvPr/>
        </p:nvSpPr>
        <p:spPr>
          <a:xfrm>
            <a:off x="2901975" y="1152813"/>
            <a:ext cx="3053400" cy="985500"/>
          </a:xfrm>
          <a:prstGeom prst="bevel">
            <a:avLst>
              <a:gd fmla="val 4988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C00"/>
                </a:solidFill>
              </a:rPr>
              <a:t>Parent Composable</a:t>
            </a:r>
            <a:endParaRPr b="1">
              <a:solidFill>
                <a:srgbClr val="FF8C00"/>
              </a:solidFill>
            </a:endParaRPr>
          </a:p>
        </p:txBody>
      </p:sp>
      <p:cxnSp>
        <p:nvCxnSpPr>
          <p:cNvPr id="1190" name="Google Shape;1190;p89"/>
          <p:cNvCxnSpPr>
            <a:stCxn id="1189" idx="4"/>
            <a:endCxn id="1183" idx="6"/>
          </p:cNvCxnSpPr>
          <p:nvPr/>
        </p:nvCxnSpPr>
        <p:spPr>
          <a:xfrm flipH="1">
            <a:off x="2060175" y="1645563"/>
            <a:ext cx="841800" cy="8691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89"/>
          <p:cNvCxnSpPr>
            <a:stCxn id="1189" idx="0"/>
            <a:endCxn id="1188" idx="6"/>
          </p:cNvCxnSpPr>
          <p:nvPr/>
        </p:nvCxnSpPr>
        <p:spPr>
          <a:xfrm>
            <a:off x="5955375" y="1645563"/>
            <a:ext cx="897000" cy="8691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89"/>
          <p:cNvSpPr txBox="1"/>
          <p:nvPr/>
        </p:nvSpPr>
        <p:spPr>
          <a:xfrm>
            <a:off x="121275" y="1880025"/>
            <a:ext cx="193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What happens when you click?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90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90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90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90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90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90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90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90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3 Composables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205" name="Google Shape;1205;p90"/>
          <p:cNvGrpSpPr/>
          <p:nvPr/>
        </p:nvGrpSpPr>
        <p:grpSpPr>
          <a:xfrm>
            <a:off x="616925" y="2514600"/>
            <a:ext cx="2886300" cy="2086200"/>
            <a:chOff x="1178800" y="1983025"/>
            <a:chExt cx="2886300" cy="2086200"/>
          </a:xfrm>
        </p:grpSpPr>
        <p:sp>
          <p:nvSpPr>
            <p:cNvPr id="1206" name="Google Shape;1206;p90"/>
            <p:cNvSpPr/>
            <p:nvPr/>
          </p:nvSpPr>
          <p:spPr>
            <a:xfrm>
              <a:off x="1178800" y="1983025"/>
              <a:ext cx="2886300" cy="2086200"/>
            </a:xfrm>
            <a:prstGeom prst="bevel">
              <a:avLst>
                <a:gd fmla="val 4988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90"/>
            <p:cNvSpPr/>
            <p:nvPr/>
          </p:nvSpPr>
          <p:spPr>
            <a:xfrm>
              <a:off x="1641500" y="3062650"/>
              <a:ext cx="1927800" cy="503700"/>
            </a:xfrm>
            <a:prstGeom prst="roundRect">
              <a:avLst>
                <a:gd fmla="val 16667" name="adj"/>
              </a:avLst>
            </a:prstGeom>
            <a:solidFill>
              <a:srgbClr val="D55FD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Add + 1</a:t>
              </a:r>
              <a:endParaRPr/>
            </a:p>
          </p:txBody>
        </p:sp>
        <p:sp>
          <p:nvSpPr>
            <p:cNvPr id="1208" name="Google Shape;1208;p90"/>
            <p:cNvSpPr txBox="1"/>
            <p:nvPr/>
          </p:nvSpPr>
          <p:spPr>
            <a:xfrm>
              <a:off x="1641525" y="2247450"/>
              <a:ext cx="207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8C00"/>
                  </a:solidFill>
                  <a:latin typeface="Anaheim"/>
                  <a:ea typeface="Anaheim"/>
                  <a:cs typeface="Anaheim"/>
                  <a:sym typeface="Anaheim"/>
                </a:rPr>
                <a:t>Counter: </a:t>
              </a:r>
              <a:r>
                <a:rPr lang="en">
                  <a:solidFill>
                    <a:srgbClr val="FFC66D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209" name="Google Shape;1209;p90"/>
          <p:cNvGrpSpPr/>
          <p:nvPr/>
        </p:nvGrpSpPr>
        <p:grpSpPr>
          <a:xfrm>
            <a:off x="5409325" y="2514600"/>
            <a:ext cx="2886300" cy="2086200"/>
            <a:chOff x="5244075" y="2271400"/>
            <a:chExt cx="2886300" cy="2086200"/>
          </a:xfrm>
        </p:grpSpPr>
        <p:sp>
          <p:nvSpPr>
            <p:cNvPr id="1210" name="Google Shape;1210;p90"/>
            <p:cNvSpPr/>
            <p:nvPr/>
          </p:nvSpPr>
          <p:spPr>
            <a:xfrm>
              <a:off x="5651650" y="2559850"/>
              <a:ext cx="2071170" cy="1509300"/>
            </a:xfrm>
            <a:prstGeom prst="flowChartMultidocument">
              <a:avLst/>
            </a:prstGeom>
            <a:solidFill>
              <a:srgbClr val="89CA7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Retrofit Requests</a:t>
              </a:r>
              <a:endParaRPr/>
            </a:p>
          </p:txBody>
        </p:sp>
        <p:sp>
          <p:nvSpPr>
            <p:cNvPr id="1211" name="Google Shape;1211;p90"/>
            <p:cNvSpPr/>
            <p:nvPr/>
          </p:nvSpPr>
          <p:spPr>
            <a:xfrm>
              <a:off x="5244075" y="2271400"/>
              <a:ext cx="2886300" cy="2086200"/>
            </a:xfrm>
            <a:prstGeom prst="bevel">
              <a:avLst>
                <a:gd fmla="val 4988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2" name="Google Shape;1212;p90"/>
          <p:cNvSpPr/>
          <p:nvPr/>
        </p:nvSpPr>
        <p:spPr>
          <a:xfrm>
            <a:off x="2901975" y="1152813"/>
            <a:ext cx="3053400" cy="985500"/>
          </a:xfrm>
          <a:prstGeom prst="bevel">
            <a:avLst>
              <a:gd fmla="val 4988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C00"/>
                </a:solidFill>
              </a:rPr>
              <a:t>Parent Composable</a:t>
            </a:r>
            <a:endParaRPr b="1">
              <a:solidFill>
                <a:srgbClr val="FF8C00"/>
              </a:solidFill>
            </a:endParaRPr>
          </a:p>
        </p:txBody>
      </p:sp>
      <p:cxnSp>
        <p:nvCxnSpPr>
          <p:cNvPr id="1213" name="Google Shape;1213;p90"/>
          <p:cNvCxnSpPr>
            <a:stCxn id="1212" idx="4"/>
            <a:endCxn id="1206" idx="6"/>
          </p:cNvCxnSpPr>
          <p:nvPr/>
        </p:nvCxnSpPr>
        <p:spPr>
          <a:xfrm flipH="1">
            <a:off x="2060175" y="1645563"/>
            <a:ext cx="841800" cy="8691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90"/>
          <p:cNvCxnSpPr>
            <a:stCxn id="1212" idx="0"/>
            <a:endCxn id="1211" idx="6"/>
          </p:cNvCxnSpPr>
          <p:nvPr/>
        </p:nvCxnSpPr>
        <p:spPr>
          <a:xfrm>
            <a:off x="5955375" y="1645563"/>
            <a:ext cx="897000" cy="8691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90"/>
          <p:cNvSpPr txBox="1"/>
          <p:nvPr/>
        </p:nvSpPr>
        <p:spPr>
          <a:xfrm>
            <a:off x="3602550" y="2882575"/>
            <a:ext cx="1674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C00"/>
                </a:solidFill>
                <a:latin typeface="Anaheim"/>
                <a:ea typeface="Anaheim"/>
                <a:cs typeface="Anaheim"/>
                <a:sym typeface="Anaheim"/>
              </a:rPr>
              <a:t>+1 </a:t>
            </a:r>
            <a:endParaRPr>
              <a:solidFill>
                <a:srgbClr val="FF8C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AND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Recomposes BOTH 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Makes retrofit run another request on each click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1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91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91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91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91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91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91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91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Example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LOOP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28" name="Google Shape;1228;p91"/>
          <p:cNvSpPr txBox="1"/>
          <p:nvPr/>
        </p:nvSpPr>
        <p:spPr>
          <a:xfrm>
            <a:off x="1436025" y="1392375"/>
            <a:ext cx="5985300" cy="31092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i="1"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ParentScreen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parentCounter =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remember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mutableStateOf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childCounter =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remember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mutableStateOf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SideEffect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the parent and child counters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parentCounter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childCounter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Column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"Parent counter: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parentCounter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ChildScreen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childCounter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2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92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92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92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92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92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92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92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Remember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keyword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1" name="Google Shape;1241;p92"/>
          <p:cNvSpPr txBox="1"/>
          <p:nvPr/>
        </p:nvSpPr>
        <p:spPr>
          <a:xfrm>
            <a:off x="1436025" y="1392375"/>
            <a:ext cx="5985300" cy="31092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i="1"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ParentScreen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parentCounter =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remember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mutableStateOf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childCounter =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remember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mutableStateOf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SideEffect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the parent and child counters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parentCounter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childCounter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Column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text = 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"Parent counter: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parentCounter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ChildScreen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childCounter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42" name="Google Shape;124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0977"/>
            <a:ext cx="9144003" cy="311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93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93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93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93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93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93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93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93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Solution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55" name="Google Shape;125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88" y="27249"/>
            <a:ext cx="7313056" cy="488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93"/>
          <p:cNvSpPr txBox="1"/>
          <p:nvPr/>
        </p:nvSpPr>
        <p:spPr>
          <a:xfrm>
            <a:off x="1097725" y="4600800"/>
            <a:ext cx="6345600" cy="523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2B2B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Source:</a:t>
            </a:r>
            <a:endParaRPr sz="11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https://developer.android.com/jetpack/compose/side-effects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1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1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414" name="Google Shape;414;p31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415" name="Google Shape;415;p31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31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31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31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31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31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1" name="Google Shape;421;p31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422" name="Google Shape;422;p31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31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425" name="Google Shape;425;p31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1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428" name="Google Shape;428;p31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0" name="Google Shape;4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431" name="Google Shape;4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94"/>
          <p:cNvSpPr/>
          <p:nvPr/>
        </p:nvSpPr>
        <p:spPr>
          <a:xfrm>
            <a:off x="1028700" y="874500"/>
            <a:ext cx="6546300" cy="358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94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94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94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94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94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94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94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94"/>
          <p:cNvSpPr txBox="1"/>
          <p:nvPr>
            <p:ph idx="4294967295" type="title"/>
          </p:nvPr>
        </p:nvSpPr>
        <p:spPr>
          <a:xfrm>
            <a:off x="1556249" y="107525"/>
            <a:ext cx="5275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Analytics Explained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70" name="Google Shape;1270;p94"/>
          <p:cNvSpPr txBox="1"/>
          <p:nvPr/>
        </p:nvSpPr>
        <p:spPr>
          <a:xfrm>
            <a:off x="1298875" y="955950"/>
            <a:ext cx="5985300" cy="3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rememberFirebaseAnalytics</a:t>
            </a:r>
            <a:r>
              <a:rPr lang="en" sz="1100"/>
              <a:t> function uses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remember</a:t>
            </a:r>
            <a:r>
              <a:rPr lang="en" sz="1100"/>
              <a:t> function to create an instance of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FirebaseAnalytics</a:t>
            </a:r>
            <a:r>
              <a:rPr lang="en" sz="1100"/>
              <a:t> and return it.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remember</a:t>
            </a:r>
            <a:r>
              <a:rPr lang="en" sz="1100"/>
              <a:t> function ensures that the same instance is returned during every recomposition of the composable function.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SideEffect</a:t>
            </a:r>
            <a:r>
              <a:rPr lang="en" sz="1100"/>
              <a:t> function is called during every successful recomposition of the composable function, but it doesn't run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setUserProperty</a:t>
            </a:r>
            <a:r>
              <a:rPr lang="en" sz="1100"/>
              <a:t> function during every recomposition. It only runs when there is a change in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100"/>
              <a:t> parameter, because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100"/>
              <a:t> is passed as a dependency to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SideEffect</a:t>
            </a:r>
            <a:r>
              <a:rPr lang="en" sz="1100"/>
              <a:t>. This means that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setUserProperty</a:t>
            </a:r>
            <a:r>
              <a:rPr lang="en" sz="1100"/>
              <a:t> function is called only when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100"/>
              <a:t> parameter changes.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By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SideEffect</a:t>
            </a:r>
            <a:r>
              <a:rPr lang="en" sz="1100"/>
              <a:t> in this way, we can ensure that the metadata attached to future analytics events is updated only when necessary, without causing unnecessary loops. In other words,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SideEffect</a:t>
            </a:r>
            <a:r>
              <a:rPr lang="en" sz="1100"/>
              <a:t> function runs only when its dependencies change.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This example demonstrates how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SideEffect</a:t>
            </a:r>
            <a:r>
              <a:rPr lang="en" sz="1100"/>
              <a:t> can be used to run code during recomposition only when necessary, without causing unnecessary loops.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95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95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95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95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95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95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95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95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3 Composables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3" name="Google Shape;1283;p95"/>
          <p:cNvSpPr txBox="1"/>
          <p:nvPr/>
        </p:nvSpPr>
        <p:spPr>
          <a:xfrm>
            <a:off x="2058325" y="1498325"/>
            <a:ext cx="6345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Tänk om vi har ett API som använder sig av en nyckel.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får högst bara skapa 1000 requests om månaden.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Men varje knapptryck skapar oundvikligt ett nytt request.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-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Onödigt mycket bandbredd används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-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Sämre prestanda på applikationen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-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Använder onödiga requests och tryck på servrar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84" name="Google Shape;128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025" y="3061700"/>
            <a:ext cx="1539101" cy="153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6"/>
          <p:cNvSpPr/>
          <p:nvPr/>
        </p:nvSpPr>
        <p:spPr>
          <a:xfrm>
            <a:off x="-209602" y="-4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6"/>
          <p:cNvSpPr/>
          <p:nvPr/>
        </p:nvSpPr>
        <p:spPr>
          <a:xfrm>
            <a:off x="-362953" y="41407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96"/>
          <p:cNvSpPr/>
          <p:nvPr/>
        </p:nvSpPr>
        <p:spPr>
          <a:xfrm>
            <a:off x="8709530" y="29847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96"/>
          <p:cNvSpPr/>
          <p:nvPr/>
        </p:nvSpPr>
        <p:spPr>
          <a:xfrm>
            <a:off x="8087626" y="272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96"/>
          <p:cNvSpPr/>
          <p:nvPr/>
        </p:nvSpPr>
        <p:spPr>
          <a:xfrm>
            <a:off x="8087626" y="50475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96"/>
          <p:cNvSpPr/>
          <p:nvPr/>
        </p:nvSpPr>
        <p:spPr>
          <a:xfrm>
            <a:off x="8611496" y="68970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96"/>
          <p:cNvSpPr/>
          <p:nvPr/>
        </p:nvSpPr>
        <p:spPr>
          <a:xfrm>
            <a:off x="8403928" y="12514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96"/>
          <p:cNvSpPr txBox="1"/>
          <p:nvPr>
            <p:ph idx="4294967295" type="title"/>
          </p:nvPr>
        </p:nvSpPr>
        <p:spPr>
          <a:xfrm>
            <a:off x="2700813" y="107525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Run ONCE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97" name="Google Shape;1297;p96"/>
          <p:cNvSpPr txBox="1"/>
          <p:nvPr/>
        </p:nvSpPr>
        <p:spPr>
          <a:xfrm>
            <a:off x="681600" y="1371600"/>
            <a:ext cx="7780800" cy="22164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@Composable</a:t>
            </a:r>
            <a:endParaRPr i="1"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MyComposable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someValue =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remember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mutableStateOf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BB38A"/>
                </a:solidFill>
                <a:latin typeface="Courier New"/>
                <a:ea typeface="Courier New"/>
                <a:cs typeface="Courier New"/>
                <a:sym typeface="Courier New"/>
              </a:rPr>
              <a:t>LaunchedEffect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pass in a unique value to run the effect once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response = makeNetworkRequest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someValue or do other side effects based on the network response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rest of the composable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Eget Arbete</a:t>
            </a:r>
            <a:endParaRPr/>
          </a:p>
        </p:txBody>
      </p:sp>
      <p:sp>
        <p:nvSpPr>
          <p:cNvPr id="1303" name="Google Shape;1303;p97"/>
          <p:cNvSpPr txBox="1"/>
          <p:nvPr>
            <p:ph idx="2" type="title"/>
          </p:nvPr>
        </p:nvSpPr>
        <p:spPr>
          <a:xfrm>
            <a:off x="454800" y="16723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8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</p:txBody>
      </p:sp>
      <p:sp>
        <p:nvSpPr>
          <p:cNvPr id="1309" name="Google Shape;1309;p98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98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98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8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98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98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98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98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98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98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98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8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98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98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98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98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98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8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8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98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98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98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98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98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98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98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98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98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98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98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98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98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98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98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98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98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98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98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98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98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98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98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98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98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98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98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98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98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98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98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98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98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98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8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98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8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98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98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7" name="Google Shape;1367;p98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5991227" y="2112299"/>
            <a:ext cx="2555700" cy="20823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sp>
        <p:nvSpPr>
          <p:cNvPr id="1368" name="Google Shape;1368;p98"/>
          <p:cNvSpPr txBox="1"/>
          <p:nvPr>
            <p:ph idx="1" type="body"/>
          </p:nvPr>
        </p:nvSpPr>
        <p:spPr>
          <a:xfrm>
            <a:off x="491500" y="150630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Välkommen till första uppgiften!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Uppgifterna är till för att testa dina färdigheter och kunskaper för att både öva och repetera på det vi har arbetat med under föreläsningarna.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Dessa är </a:t>
            </a:r>
            <a:r>
              <a:rPr b="1" lang="en" sz="1500"/>
              <a:t>INTE</a:t>
            </a:r>
            <a:r>
              <a:rPr lang="en" sz="1500"/>
              <a:t> obligatoriska.</a:t>
            </a:r>
            <a:br>
              <a:rPr lang="en" sz="1500"/>
            </a:br>
            <a:r>
              <a:rPr lang="en" sz="1500"/>
              <a:t>Men är starkt rekommenderat att arbeta med.</a:t>
            </a:r>
            <a:endParaRPr sz="1500"/>
          </a:p>
        </p:txBody>
      </p:sp>
      <p:sp>
        <p:nvSpPr>
          <p:cNvPr id="1369" name="Google Shape;1369;p98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98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371" name="Google Shape;1371;p98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9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finns för skillnader mellan </a:t>
            </a:r>
            <a:r>
              <a:rPr b="1" lang="en" sz="1600">
                <a:solidFill>
                  <a:srgbClr val="FF8C0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Firebase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och </a:t>
            </a:r>
            <a:r>
              <a:rPr b="1" lang="en" sz="16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Room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innebär NoSQL?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Vilka </a:t>
            </a:r>
            <a:r>
              <a:rPr b="1" lang="en" sz="16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fördelar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finns med </a:t>
            </a:r>
            <a:r>
              <a:rPr b="1" lang="en" sz="1600">
                <a:solidFill>
                  <a:srgbClr val="FF8C0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Firebase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Vilka </a:t>
            </a:r>
            <a:r>
              <a:rPr b="1" lang="en" sz="1600">
                <a:solidFill>
                  <a:srgbClr val="EF596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nackdelar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finns med </a:t>
            </a:r>
            <a:r>
              <a:rPr b="1" lang="en" sz="1600">
                <a:solidFill>
                  <a:srgbClr val="FF8C0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Firebase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Varför lägger vi till en </a:t>
            </a: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‘valueEventListener’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7" name="Google Shape;1377;p99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oogle Shape;1382;p100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383" name="Google Shape;1383;p100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84" name="Google Shape;1384;p100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85" name="Google Shape;1385;p100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86" name="Google Shape;1386;p100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387" name="Google Shape;1387;p100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88" name="Google Shape;1388;p100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89" name="Google Shape;1389;p100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90" name="Google Shape;1390;p100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00"/>
          <p:cNvSpPr txBox="1"/>
          <p:nvPr/>
        </p:nvSpPr>
        <p:spPr>
          <a:xfrm>
            <a:off x="802375" y="246950"/>
            <a:ext cx="46806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#1–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Döp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till: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Lektion_13_uppgifter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Skapa nu en ny klass: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‘Student’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name: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String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ge: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Skapa en enkel design: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Button Submit Student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Text Edit name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Text Edit schoolName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200"/>
              <a:buFont typeface="Fira Code"/>
              <a:buChar char="+"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Text View DB Student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Slide #47 hjälper dig med design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392" name="Google Shape;1392;p100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393" name="Google Shape;1393;p100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94" name="Google Shape;1394;p100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95" name="Google Shape;1395;p100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396" name="Google Shape;1396;p100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397" name="Google Shape;1397;p100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98" name="Google Shape;1398;p100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99" name="Google Shape;1399;p100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00" name="Google Shape;1400;p100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01" name="Google Shape;1401;p100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00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00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00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#1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5" name="Google Shape;1405;p100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406" name="Google Shape;1406;p100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7" name="Google Shape;1407;p100"/>
          <p:cNvSpPr txBox="1"/>
          <p:nvPr/>
        </p:nvSpPr>
        <p:spPr>
          <a:xfrm>
            <a:off x="5942875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 igång enkelt med uppgift #1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2" name="Google Shape;1412;p101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413" name="Google Shape;1413;p101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14" name="Google Shape;1414;p101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15" name="Google Shape;1415;p101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16" name="Google Shape;1416;p101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417" name="Google Shape;1417;p101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18" name="Google Shape;1418;p101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19" name="Google Shape;1419;p101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20" name="Google Shape;1420;p101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01"/>
          <p:cNvSpPr txBox="1"/>
          <p:nvPr/>
        </p:nvSpPr>
        <p:spPr>
          <a:xfrm>
            <a:off x="802375" y="246950"/>
            <a:ext cx="46806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#2–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Initialisera ett nytt projekt inom </a:t>
            </a:r>
            <a:r>
              <a:rPr lang="en" sz="1200">
                <a:solidFill>
                  <a:srgbClr val="FF8C00"/>
                </a:solidFill>
                <a:latin typeface="Fira Code"/>
                <a:ea typeface="Fira Code"/>
                <a:cs typeface="Fira Code"/>
                <a:sym typeface="Fira Code"/>
              </a:rPr>
              <a:t>Firebase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Följ stegen inom </a:t>
            </a: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Slide #11</a:t>
            </a:r>
            <a:endParaRPr sz="1200">
              <a:solidFill>
                <a:srgbClr val="89CA7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sedan en instans av din 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db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som du sedan kan koppla: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private lateinit var 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db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DatabaseReference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db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FirebaseDatabase</a:t>
            </a:r>
            <a:endParaRPr sz="110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getInstance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"URL"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getReference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"users"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422" name="Google Shape;1422;p101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423" name="Google Shape;1423;p101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24" name="Google Shape;1424;p101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25" name="Google Shape;1425;p101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26" name="Google Shape;1426;p101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427" name="Google Shape;1427;p101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28" name="Google Shape;1428;p101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29" name="Google Shape;1429;p101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30" name="Google Shape;1430;p101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31" name="Google Shape;1431;p101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01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01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01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#2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35" name="Google Shape;1435;p101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436" name="Google Shape;1436;p101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101"/>
          <p:cNvSpPr txBox="1"/>
          <p:nvPr/>
        </p:nvSpPr>
        <p:spPr>
          <a:xfrm>
            <a:off x="5942875" y="3310375"/>
            <a:ext cx="282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Följ instruktionerna inom Firebase. Glöm inte att ‘package’ ska vara samma både inom Firebase och inom ditt projekt!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2" name="Google Shape;1442;p102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443" name="Google Shape;1443;p102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44" name="Google Shape;1444;p102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45" name="Google Shape;1445;p102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46" name="Google Shape;1446;p102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447" name="Google Shape;1447;p102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48" name="Google Shape;1448;p102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49" name="Google Shape;1449;p102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50" name="Google Shape;1450;p102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02"/>
          <p:cNvSpPr txBox="1"/>
          <p:nvPr/>
        </p:nvSpPr>
        <p:spPr>
          <a:xfrm>
            <a:off x="802375" y="246950"/>
            <a:ext cx="4680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#3–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Försök nu </a:t>
            </a:r>
            <a:r>
              <a:rPr lang="en" sz="1200">
                <a:solidFill>
                  <a:srgbClr val="89CA78"/>
                </a:solidFill>
                <a:latin typeface="Fira Code"/>
                <a:ea typeface="Fira Code"/>
                <a:cs typeface="Fira Code"/>
                <a:sym typeface="Fira Code"/>
              </a:rPr>
              <a:t>lägga till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och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läsa data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från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Firebase via applikationen!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When you want to ‘fetch’ data, listeners can be good. Especially when working with UI.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452" name="Google Shape;1452;p102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453" name="Google Shape;1453;p102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54" name="Google Shape;1454;p102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55" name="Google Shape;1455;p102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56" name="Google Shape;1456;p102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457" name="Google Shape;1457;p102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58" name="Google Shape;1458;p102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59" name="Google Shape;1459;p102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60" name="Google Shape;1460;p102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61" name="Google Shape;1461;p102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2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02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02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65" name="Google Shape;1465;p102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466" name="Google Shape;1466;p102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2"/>
          <p:cNvSpPr txBox="1"/>
          <p:nvPr/>
        </p:nvSpPr>
        <p:spPr>
          <a:xfrm>
            <a:off x="5942875" y="3310375"/>
            <a:ext cx="282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Slide #49 - Push user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Slide #51 - Update User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Slide #56 - Changes Listener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0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73" name="Google Shape;1473;p10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03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Setup</a:t>
            </a:r>
            <a:endParaRPr/>
          </a:p>
        </p:txBody>
      </p:sp>
      <p:sp>
        <p:nvSpPr>
          <p:cNvPr id="437" name="Google Shape;437;p32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RESTRICTIONS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